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63" r:id="rId7"/>
    <p:sldId id="260" r:id="rId8"/>
    <p:sldId id="264" r:id="rId9"/>
    <p:sldId id="26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0"/>
    <p:restoredTop sz="95755"/>
  </p:normalViewPr>
  <p:slideViewPr>
    <p:cSldViewPr snapToGrid="0" showGuides="1">
      <p:cViewPr varScale="1">
        <p:scale>
          <a:sx n="65" d="100"/>
          <a:sy n="65" d="100"/>
        </p:scale>
        <p:origin x="216" y="1152"/>
      </p:cViewPr>
      <p:guideLst>
        <p:guide pos="3840"/>
        <p:guide orient="horz" pos="21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11/14/23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11/14/23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r>
              <a:rPr lang="en-US" dirty="0"/>
              <a:t>Effects of AP medication on cortical thickness and normative brain organization</a:t>
            </a:r>
          </a:p>
        </p:txBody>
      </p:sp>
      <p:sp>
        <p:nvSpPr>
          <p:cNvPr id="3" name="Subtitle 2">
            <a:extLst>
              <a:ext uri="{FF2B5EF4-FFF2-40B4-BE49-F238E27FC236}">
                <a16:creationId xmlns:a16="http://schemas.microsoft.com/office/drawing/2014/main" id="{A2C3C235-D08C-13EB-9FD7-3CD20FB0AA6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68557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308324"/>
          </a:xfrm>
          <a:prstGeom prst="rect">
            <a:avLst/>
          </a:prstGeom>
          <a:noFill/>
        </p:spPr>
        <p:txBody>
          <a:bodyPr wrap="square" rtlCol="0">
            <a:spAutoFit/>
          </a:bodyPr>
          <a:lstStyle/>
          <a:p>
            <a:r>
              <a:rPr lang="en-US" b="1" dirty="0">
                <a:latin typeface="HELVETICA LIGHT" panose="020B0403020202020204" pitchFamily="34" charset="0"/>
              </a:rPr>
              <a:t>Figure 2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AP exposure are correlated while controlling for age, sex, and diagnostic group. In the ENIGMA sample, correlation between mean cortical thickness in each parcel and current AP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3 Regional sensitivity to antipsychotic exposure and underlying brain organization. </a:t>
            </a:r>
            <a:r>
              <a:rPr lang="en-US" dirty="0">
                <a:latin typeface="Helvetica Light" panose="020B0403020202020204" pitchFamily="34" charset="0"/>
              </a:rPr>
              <a:t>Several statistically significant correlations between the effects of lifetime antipsychotic exposure and </a:t>
            </a:r>
            <a:r>
              <a:rPr lang="en-CA" sz="1800" dirty="0">
                <a:effectLst/>
                <a:latin typeface="Helvetica Light" panose="020B0403020202020204" pitchFamily="34" charset="0"/>
              </a:rPr>
              <a:t>normative organization of the brain were discovered in the Turku sample. These include measures of serotonergic, cholinergic, structural, functional, electrophysiological, and metabolic features. Notably, correlation between the effects of antipsychotics and </a:t>
            </a:r>
            <a:r>
              <a:rPr lang="en-CA" dirty="0">
                <a:latin typeface="Helvetica Light" panose="020B0403020202020204" pitchFamily="34" charset="0"/>
              </a:rPr>
              <a:t>dopamine receptors was not statistically significant. </a:t>
            </a:r>
            <a:r>
              <a:rPr lang="en-CA" sz="1800" dirty="0">
                <a:effectLst/>
                <a:latin typeface="Helvetica Light" panose="020B0403020202020204" pitchFamily="34" charset="0"/>
              </a:rPr>
              <a:t>Positive correlation indicates that regions that have a higher value of the measured brain feature are more susceptible to the effects of AP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AP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7" name="Picture 6">
            <a:extLst>
              <a:ext uri="{FF2B5EF4-FFF2-40B4-BE49-F238E27FC236}">
                <a16:creationId xmlns:a16="http://schemas.microsoft.com/office/drawing/2014/main" id="{E61365A6-995C-C61D-7534-FEF278B66EA7}"/>
              </a:ext>
            </a:extLst>
          </p:cNvPr>
          <p:cNvPicPr>
            <a:picLocks noChangeAspect="1"/>
          </p:cNvPicPr>
          <p:nvPr/>
        </p:nvPicPr>
        <p:blipFill>
          <a:blip r:embed="rId2"/>
          <a:stretch>
            <a:fillRect/>
          </a:stretch>
        </p:blipFill>
        <p:spPr>
          <a:xfrm>
            <a:off x="2205990" y="0"/>
            <a:ext cx="7772400" cy="3801884"/>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0" y="3995678"/>
            <a:ext cx="10009631" cy="2031325"/>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highlight>
                  <a:srgbClr val="FFFF00"/>
                </a:highlight>
                <a:latin typeface="Helvetica Light" panose="020B0403020202020204" pitchFamily="34" charset="0"/>
              </a:rPr>
              <a:t>Fourteen (remove beta power)</a:t>
            </a:r>
            <a:r>
              <a:rPr lang="en-US" dirty="0">
                <a:latin typeface="Helvetica Light" panose="020B0403020202020204" pitchFamily="34" charset="0"/>
              </a:rPr>
              <a:t> normative features of the brain </a:t>
            </a:r>
            <a:r>
              <a:rPr lang="en-CA" sz="1800" dirty="0">
                <a:effectLst/>
                <a:latin typeface="Helvetica Light" panose="020B0403020202020204" pitchFamily="34" charset="0"/>
              </a:rPr>
              <a:t>discovered in the Turku sample were selected for a replication analysis. </a:t>
            </a:r>
            <a:r>
              <a:rPr lang="en-US" dirty="0">
                <a:latin typeface="Helvetica Light" panose="020B0403020202020204" pitchFamily="34" charset="0"/>
              </a:rPr>
              <a:t>Associations between </a:t>
            </a:r>
            <a:r>
              <a:rPr lang="en-CA" sz="1800" dirty="0">
                <a:effectLst/>
                <a:latin typeface="Helvetica Light" panose="020B0403020202020204" pitchFamily="34" charset="0"/>
              </a:rPr>
              <a:t>AP effects on cortical thickness and </a:t>
            </a:r>
            <a:r>
              <a:rPr lang="en-US" dirty="0">
                <a:latin typeface="Helvetica Light" panose="020B0403020202020204" pitchFamily="34" charset="0"/>
              </a:rPr>
              <a:t>functional gradient, </a:t>
            </a:r>
            <a:r>
              <a:rPr lang="en-US" dirty="0" err="1">
                <a:latin typeface="Helvetica Light" panose="020B0403020202020204" pitchFamily="34" charset="0"/>
              </a:rPr>
              <a:t>intersubject</a:t>
            </a:r>
            <a:r>
              <a:rPr lang="en-US" dirty="0">
                <a:latin typeface="Helvetica Light" panose="020B0403020202020204" pitchFamily="34" charset="0"/>
              </a:rPr>
              <a:t> variance, alpha and theta power, and cerebral blood volume were replicated in the ENIGMA sample.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2" name="Picture 1">
            <a:extLst>
              <a:ext uri="{FF2B5EF4-FFF2-40B4-BE49-F238E27FC236}">
                <a16:creationId xmlns:a16="http://schemas.microsoft.com/office/drawing/2014/main" id="{C43B9DF9-8069-4B45-3DAB-74DD3F086446}"/>
              </a:ext>
            </a:extLst>
          </p:cNvPr>
          <p:cNvPicPr>
            <a:picLocks noChangeAspect="1"/>
          </p:cNvPicPr>
          <p:nvPr/>
        </p:nvPicPr>
        <p:blipFill>
          <a:blip r:embed="rId2"/>
          <a:stretch>
            <a:fillRect/>
          </a:stretch>
        </p:blipFill>
        <p:spPr>
          <a:xfrm>
            <a:off x="292021" y="357831"/>
            <a:ext cx="9425588" cy="3439065"/>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FC5A38-E36F-7838-532B-D220702D3CB2}"/>
              </a:ext>
            </a:extLst>
          </p:cNvPr>
          <p:cNvSpPr txBox="1"/>
          <p:nvPr/>
        </p:nvSpPr>
        <p:spPr>
          <a:xfrm>
            <a:off x="3044687" y="4480028"/>
            <a:ext cx="6102626" cy="1200329"/>
          </a:xfrm>
          <a:prstGeom prst="rect">
            <a:avLst/>
          </a:prstGeom>
          <a:noFill/>
        </p:spPr>
        <p:txBody>
          <a:bodyPr wrap="square">
            <a:spAutoFit/>
          </a:bodyPr>
          <a:lstStyle/>
          <a:p>
            <a:r>
              <a:rPr lang="en-US" b="1" dirty="0">
                <a:latin typeface="HELVETICA LIGHT" panose="020B0403020202020204" pitchFamily="34" charset="0"/>
              </a:rPr>
              <a:t>Supplementary Figure 2 </a:t>
            </a:r>
            <a:r>
              <a:rPr lang="en-US" b="1" dirty="0" err="1">
                <a:latin typeface="HELVETICA LIGHT" panose="020B0403020202020204" pitchFamily="34" charset="0"/>
              </a:rPr>
              <a:t>Untresholded</a:t>
            </a:r>
            <a:r>
              <a:rPr lang="en-US" b="1" dirty="0">
                <a:latin typeface="HELVETICA LIGHT" panose="020B0403020202020204" pitchFamily="34" charset="0"/>
              </a:rPr>
              <a:t>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t>
            </a:r>
            <a:endParaRPr lang="en-US" dirty="0"/>
          </a:p>
        </p:txBody>
      </p:sp>
    </p:spTree>
    <p:extLst>
      <p:ext uri="{BB962C8B-B14F-4D97-AF65-F5344CB8AC3E}">
        <p14:creationId xmlns:p14="http://schemas.microsoft.com/office/powerpoint/2010/main" val="192335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C54A73-EC7B-697F-3A53-84794EE8357E}"/>
              </a:ext>
            </a:extLst>
          </p:cNvPr>
          <p:cNvPicPr>
            <a:picLocks noChangeAspect="1"/>
          </p:cNvPicPr>
          <p:nvPr/>
        </p:nvPicPr>
        <p:blipFill>
          <a:blip r:embed="rId2"/>
          <a:stretch>
            <a:fillRect/>
          </a:stretch>
        </p:blipFill>
        <p:spPr>
          <a:xfrm>
            <a:off x="2209800" y="251055"/>
            <a:ext cx="3886201" cy="3177946"/>
          </a:xfrm>
          <a:prstGeom prst="rect">
            <a:avLst/>
          </a:prstGeom>
        </p:spPr>
      </p:pic>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15739</TotalTime>
  <Words>757</Words>
  <Application>Microsoft Macintosh PowerPoint</Application>
  <PresentationFormat>Widescreen</PresentationFormat>
  <Paragraphs>13</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Calibri Light</vt:lpstr>
      <vt:lpstr>HELVETICA LIGHT</vt:lpstr>
      <vt:lpstr>HELVETICA LIGHT</vt:lpstr>
      <vt:lpstr>Office Theme</vt:lpstr>
      <vt:lpstr>Effects of AP medication on cortical thickness and normative brain organization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8</cp:revision>
  <dcterms:created xsi:type="dcterms:W3CDTF">2023-04-05T19:24:49Z</dcterms:created>
  <dcterms:modified xsi:type="dcterms:W3CDTF">2023-11-14T20:22:37Z</dcterms:modified>
</cp:coreProperties>
</file>

<file path=docProps/thumbnail.jpeg>
</file>